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1"/>
    <p:sldId id="257" r:id="rId42"/>
    <p:sldId id="258" r:id="rId43"/>
    <p:sldId id="259" r:id="rId44"/>
    <p:sldId id="260" r:id="rId45"/>
    <p:sldId id="261" r:id="rId46"/>
    <p:sldId id="262" r:id="rId47"/>
    <p:sldId id="263" r:id="rId48"/>
    <p:sldId id="264" r:id="rId4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imes New Roman" charset="1" panose="02030502070405020303"/>
      <p:regular r:id="rId10"/>
    </p:embeddedFont>
    <p:embeddedFont>
      <p:font typeface="Times New Roman Bold" charset="1" panose="02030802070405020303"/>
      <p:regular r:id="rId11"/>
    </p:embeddedFont>
    <p:embeddedFont>
      <p:font typeface="Times New Roman Italics" charset="1" panose="02030502070405090303"/>
      <p:regular r:id="rId12"/>
    </p:embeddedFont>
    <p:embeddedFont>
      <p:font typeface="Times New Roman Bold Italics" charset="1" panose="02030802070405090303"/>
      <p:regular r:id="rId13"/>
    </p:embeddedFont>
    <p:embeddedFont>
      <p:font typeface="Times New Roman Medium" charset="1" panose="02030502070405020303"/>
      <p:regular r:id="rId14"/>
    </p:embeddedFont>
    <p:embeddedFont>
      <p:font typeface="Times New Roman Medium Italics" charset="1" panose="02030502070405090303"/>
      <p:regular r:id="rId15"/>
    </p:embeddedFont>
    <p:embeddedFont>
      <p:font typeface="Times New Roman Semi-Bold" charset="1" panose="02030702070405020303"/>
      <p:regular r:id="rId16"/>
    </p:embeddedFont>
    <p:embeddedFont>
      <p:font typeface="Times New Roman Semi-Bold Italics" charset="1" panose="02030702070405090303"/>
      <p:regular r:id="rId17"/>
    </p:embeddedFont>
    <p:embeddedFont>
      <p:font typeface="Times New Roman Ultra-Bold" charset="1" panose="02030902070405020303"/>
      <p:regular r:id="rId18"/>
    </p:embeddedFont>
    <p:embeddedFont>
      <p:font typeface="Public Sans" charset="1" panose="00000000000000000000"/>
      <p:regular r:id="rId19"/>
    </p:embeddedFont>
    <p:embeddedFont>
      <p:font typeface="Public Sans Bold" charset="1" panose="00000000000000000000"/>
      <p:regular r:id="rId20"/>
    </p:embeddedFont>
    <p:embeddedFont>
      <p:font typeface="Public Sans Italics" charset="1" panose="00000000000000000000"/>
      <p:regular r:id="rId21"/>
    </p:embeddedFont>
    <p:embeddedFont>
      <p:font typeface="Public Sans Bold Italics" charset="1" panose="00000000000000000000"/>
      <p:regular r:id="rId22"/>
    </p:embeddedFont>
    <p:embeddedFont>
      <p:font typeface="Public Sans Thin" charset="1" panose="00000000000000000000"/>
      <p:regular r:id="rId23"/>
    </p:embeddedFont>
    <p:embeddedFont>
      <p:font typeface="Public Sans Thin Italics" charset="1" panose="00000000000000000000"/>
      <p:regular r:id="rId24"/>
    </p:embeddedFont>
    <p:embeddedFont>
      <p:font typeface="Public Sans Medium" charset="1" panose="00000000000000000000"/>
      <p:regular r:id="rId25"/>
    </p:embeddedFont>
    <p:embeddedFont>
      <p:font typeface="Public Sans Medium Italics" charset="1" panose="00000000000000000000"/>
      <p:regular r:id="rId26"/>
    </p:embeddedFont>
    <p:embeddedFont>
      <p:font typeface="Public Sans Heavy" charset="1" panose="00000000000000000000"/>
      <p:regular r:id="rId27"/>
    </p:embeddedFont>
    <p:embeddedFont>
      <p:font typeface="Public Sans Heavy Italics" charset="1" panose="00000000000000000000"/>
      <p:regular r:id="rId28"/>
    </p:embeddedFont>
    <p:embeddedFont>
      <p:font typeface="Fraunces" charset="1" panose="00000000000000000000"/>
      <p:regular r:id="rId29"/>
    </p:embeddedFont>
    <p:embeddedFont>
      <p:font typeface="Fraunces Bold" charset="1" panose="00000000000000000000"/>
      <p:regular r:id="rId30"/>
    </p:embeddedFont>
    <p:embeddedFont>
      <p:font typeface="Fraunces Italics" charset="1" panose="00000000000000000000"/>
      <p:regular r:id="rId31"/>
    </p:embeddedFont>
    <p:embeddedFont>
      <p:font typeface="Fraunces Bold Italics" charset="1" panose="00000000000000000000"/>
      <p:regular r:id="rId32"/>
    </p:embeddedFont>
    <p:embeddedFont>
      <p:font typeface="Fraunces Thin" charset="1" panose="00000000000000000000"/>
      <p:regular r:id="rId33"/>
    </p:embeddedFont>
    <p:embeddedFont>
      <p:font typeface="Fraunces Thin Italics" charset="1" panose="00000000000000000000"/>
      <p:regular r:id="rId34"/>
    </p:embeddedFont>
    <p:embeddedFont>
      <p:font typeface="Fraunces Light" charset="1" panose="00000000000000000000"/>
      <p:regular r:id="rId35"/>
    </p:embeddedFont>
    <p:embeddedFont>
      <p:font typeface="Fraunces Light Italics" charset="1" panose="00000000000000000000"/>
      <p:regular r:id="rId36"/>
    </p:embeddedFont>
    <p:embeddedFont>
      <p:font typeface="Fraunces Semi-Bold" charset="1" panose="00000000000000000000"/>
      <p:regular r:id="rId37"/>
    </p:embeddedFont>
    <p:embeddedFont>
      <p:font typeface="Fraunces Semi-Bold Italics" charset="1" panose="00000000000000000000"/>
      <p:regular r:id="rId38"/>
    </p:embeddedFont>
    <p:embeddedFont>
      <p:font typeface="Fraunces Heavy" charset="1" panose="00000000000000000000"/>
      <p:regular r:id="rId39"/>
    </p:embeddedFont>
    <p:embeddedFont>
      <p:font typeface="Fraunces Heavy Italics" charset="1" panose="0000000000000000000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slides/slide1.xml" Type="http://schemas.openxmlformats.org/officeDocument/2006/relationships/slide"/><Relationship Id="rId42" Target="slides/slide2.xml" Type="http://schemas.openxmlformats.org/officeDocument/2006/relationships/slide"/><Relationship Id="rId43" Target="slides/slide3.xml" Type="http://schemas.openxmlformats.org/officeDocument/2006/relationships/slide"/><Relationship Id="rId44" Target="slides/slide4.xml" Type="http://schemas.openxmlformats.org/officeDocument/2006/relationships/slide"/><Relationship Id="rId45" Target="slides/slide5.xml" Type="http://schemas.openxmlformats.org/officeDocument/2006/relationships/slide"/><Relationship Id="rId46" Target="slides/slide6.xml" Type="http://schemas.openxmlformats.org/officeDocument/2006/relationships/slide"/><Relationship Id="rId47" Target="slides/slide7.xml" Type="http://schemas.openxmlformats.org/officeDocument/2006/relationships/slide"/><Relationship Id="rId48" Target="slides/slide8.xml" Type="http://schemas.openxmlformats.org/officeDocument/2006/relationships/slide"/><Relationship Id="rId49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5382" y="8668702"/>
            <a:ext cx="25476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Medium"/>
              </a:rPr>
              <a:t>TEAM 21</a:t>
            </a:r>
          </a:p>
        </p:txBody>
      </p:sp>
      <p:sp>
        <p:nvSpPr>
          <p:cNvPr name="AutoShape 3" id="3"/>
          <p:cNvSpPr/>
          <p:nvPr/>
        </p:nvSpPr>
        <p:spPr>
          <a:xfrm>
            <a:off x="2632992" y="8904922"/>
            <a:ext cx="5588773" cy="0"/>
          </a:xfrm>
          <a:prstGeom prst="line">
            <a:avLst/>
          </a:prstGeom>
          <a:ln cap="flat" w="9525">
            <a:solidFill>
              <a:srgbClr val="36211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3552511" y="2306299"/>
            <a:ext cx="10963021" cy="3027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1"/>
              </a:lnSpc>
            </a:pPr>
            <a:r>
              <a:rPr lang="en-US" sz="7801" spc="-312">
                <a:solidFill>
                  <a:srgbClr val="36211B"/>
                </a:solidFill>
                <a:latin typeface="Fraunces Light"/>
              </a:rPr>
              <a:t>TEAM MERCHANDISING REVENUE SYSTEM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337348" y="6656550"/>
            <a:ext cx="6356369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spc="-120">
                <a:solidFill>
                  <a:srgbClr val="36211B"/>
                </a:solidFill>
                <a:latin typeface="Fraunces Light Italics"/>
              </a:rPr>
              <a:t>B. Aishwarya- 3BR22AI018</a:t>
            </a:r>
          </a:p>
          <a:p>
            <a:pPr algn="just">
              <a:lnSpc>
                <a:spcPts val="4200"/>
              </a:lnSpc>
            </a:pPr>
            <a:r>
              <a:rPr lang="en-US" sz="3000" spc="-120">
                <a:solidFill>
                  <a:srgbClr val="36211B"/>
                </a:solidFill>
                <a:latin typeface="Fraunces Light Italics"/>
              </a:rPr>
              <a:t>G. Poojitha-3BR22AI044</a:t>
            </a:r>
          </a:p>
          <a:p>
            <a:pPr algn="just">
              <a:lnSpc>
                <a:spcPts val="4200"/>
              </a:lnSpc>
            </a:pPr>
            <a:r>
              <a:rPr lang="en-US" sz="3000" spc="-120">
                <a:solidFill>
                  <a:srgbClr val="36211B"/>
                </a:solidFill>
                <a:latin typeface="Fraunces Light Italics"/>
              </a:rPr>
              <a:t>S.Kavya Shree-3BR22AI082</a:t>
            </a:r>
          </a:p>
          <a:p>
            <a:pPr algn="just">
              <a:lnSpc>
                <a:spcPts val="4200"/>
              </a:lnSpc>
            </a:pPr>
            <a:r>
              <a:rPr lang="en-US" sz="3000" spc="-120">
                <a:solidFill>
                  <a:srgbClr val="36211B"/>
                </a:solidFill>
                <a:latin typeface="Fraunces Light Italics"/>
              </a:rPr>
              <a:t>K. Mehak Anjum-3BR22AI061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92480"/>
            <a:ext cx="25476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Medium"/>
              </a:rPr>
              <a:t>Marketing Course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9910777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576310" y="9079230"/>
            <a:ext cx="5588773" cy="0"/>
          </a:xfrm>
          <a:prstGeom prst="line">
            <a:avLst/>
          </a:prstGeom>
          <a:ln cap="flat" w="9525">
            <a:solidFill>
              <a:srgbClr val="36211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434286" y="1650510"/>
            <a:ext cx="6853714" cy="8636490"/>
          </a:xfrm>
          <a:custGeom>
            <a:avLst/>
            <a:gdLst/>
            <a:ahLst/>
            <a:cxnLst/>
            <a:rect r="r" b="b" t="t" l="l"/>
            <a:pathLst>
              <a:path h="8636490" w="6853714">
                <a:moveTo>
                  <a:pt x="0" y="0"/>
                </a:moveTo>
                <a:lnTo>
                  <a:pt x="6853714" y="0"/>
                </a:lnTo>
                <a:lnTo>
                  <a:pt x="6853714" y="8636490"/>
                </a:lnTo>
                <a:lnTo>
                  <a:pt x="0" y="86364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555" r="0" b="-9555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31929" r="0" b="-110235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6545" y="1763229"/>
            <a:ext cx="10963021" cy="1061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80"/>
              </a:lnSpc>
            </a:pPr>
            <a:r>
              <a:rPr lang="en-US" sz="6200" spc="-248">
                <a:solidFill>
                  <a:srgbClr val="36211B"/>
                </a:solidFill>
                <a:latin typeface="Fraunces Light Italics"/>
              </a:rPr>
              <a:t>Introduction  To Merchandising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160864" y="8843010"/>
            <a:ext cx="209843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Thin"/>
              </a:rPr>
              <a:t>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4256315"/>
            <a:ext cx="11279267" cy="213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2"/>
              </a:lnSpc>
            </a:pPr>
            <a:r>
              <a:rPr lang="en-US" sz="2430" spc="-48">
                <a:solidFill>
                  <a:srgbClr val="19120F"/>
                </a:solidFill>
                <a:latin typeface="Public Sans"/>
              </a:rPr>
              <a:t>T</a:t>
            </a:r>
            <a:r>
              <a:rPr lang="en-US" sz="2430" spc="-48">
                <a:solidFill>
                  <a:srgbClr val="19120F"/>
                </a:solidFill>
                <a:latin typeface="Public Sans Italics"/>
              </a:rPr>
              <a:t>he team merchandising revenue system is a comprehensive framework that helps</a:t>
            </a:r>
          </a:p>
          <a:p>
            <a:pPr algn="just">
              <a:lnSpc>
                <a:spcPts val="3402"/>
              </a:lnSpc>
            </a:pPr>
            <a:r>
              <a:rPr lang="en-US" sz="2430" spc="-48">
                <a:solidFill>
                  <a:srgbClr val="19120F"/>
                </a:solidFill>
                <a:latin typeface="Public Sans Italics"/>
              </a:rPr>
              <a:t> organizations unlock the full potential of their team-branded products and services. </a:t>
            </a:r>
          </a:p>
          <a:p>
            <a:pPr algn="just">
              <a:lnSpc>
                <a:spcPts val="3402"/>
              </a:lnSpc>
            </a:pPr>
            <a:r>
              <a:rPr lang="en-US" sz="2430" spc="-48">
                <a:solidFill>
                  <a:srgbClr val="19120F"/>
                </a:solidFill>
                <a:latin typeface="Public Sans Italics"/>
              </a:rPr>
              <a:t>This system covers the end-to-end process, from designing and producing</a:t>
            </a:r>
          </a:p>
          <a:p>
            <a:pPr algn="just">
              <a:lnSpc>
                <a:spcPts val="3402"/>
              </a:lnSpc>
            </a:pPr>
            <a:r>
              <a:rPr lang="en-US" sz="2430" spc="-48">
                <a:solidFill>
                  <a:srgbClr val="19120F"/>
                </a:solidFill>
                <a:latin typeface="Public Sans Italics"/>
              </a:rPr>
              <a:t> high-quality merchandise to effectively distributing and marketing</a:t>
            </a:r>
          </a:p>
          <a:p>
            <a:pPr algn="just">
              <a:lnSpc>
                <a:spcPts val="3402"/>
              </a:lnSpc>
            </a:pPr>
            <a:r>
              <a:rPr lang="en-US" sz="2430" spc="-48">
                <a:solidFill>
                  <a:srgbClr val="19120F"/>
                </a:solidFill>
                <a:latin typeface="Public Sans Italics"/>
              </a:rPr>
              <a:t> it across various sales channels.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576310" y="9079230"/>
            <a:ext cx="5588773" cy="0"/>
          </a:xfrm>
          <a:prstGeom prst="line">
            <a:avLst/>
          </a:prstGeom>
          <a:ln cap="flat" w="9525">
            <a:solidFill>
              <a:srgbClr val="36211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434286" y="0"/>
            <a:ext cx="6853714" cy="10287000"/>
          </a:xfrm>
          <a:custGeom>
            <a:avLst/>
            <a:gdLst/>
            <a:ahLst/>
            <a:cxnLst/>
            <a:rect r="r" b="b" t="t" l="l"/>
            <a:pathLst>
              <a:path h="10287000" w="6853714">
                <a:moveTo>
                  <a:pt x="0" y="0"/>
                </a:moveTo>
                <a:lnTo>
                  <a:pt x="6853714" y="0"/>
                </a:lnTo>
                <a:lnTo>
                  <a:pt x="685371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" t="0" r="-3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31929" r="0" b="-1102351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160864" y="8843010"/>
            <a:ext cx="209843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48">
                <a:solidFill>
                  <a:srgbClr val="E8E6E3"/>
                </a:solidFill>
                <a:latin typeface="Public Sans Thin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3996" y="1571321"/>
            <a:ext cx="8723352" cy="737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58"/>
              </a:lnSpc>
              <a:spcBef>
                <a:spcPct val="0"/>
              </a:spcBef>
            </a:pPr>
            <a:r>
              <a:rPr lang="en-US" sz="4327" spc="-86">
                <a:solidFill>
                  <a:srgbClr val="000000"/>
                </a:solidFill>
                <a:latin typeface="Public Sans Bold Italics"/>
              </a:rPr>
              <a:t>I</a:t>
            </a:r>
            <a:r>
              <a:rPr lang="en-US" sz="4327" spc="-86">
                <a:solidFill>
                  <a:srgbClr val="000000"/>
                </a:solidFill>
                <a:latin typeface="Public Sans Bold Italics"/>
              </a:rPr>
              <a:t>mpact of Merchandising in Society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671254"/>
            <a:ext cx="9651682" cy="1253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"/>
              </a:rPr>
              <a:t>The impact of a team merchandising revenue system on society can be 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"/>
              </a:rPr>
              <a:t>multifaceted, affecting various stakeholders in different ways. </a:t>
            </a:r>
          </a:p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"/>
              </a:rPr>
              <a:t>Here are some potential impacts: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6670" y="5547996"/>
            <a:ext cx="6875622" cy="2846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Economic Impact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Fan Engagement and Community Building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 Brand Exposure and Awareness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 Social and Cultural Influence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 Ethical and Environmental Considerations</a:t>
            </a:r>
          </a:p>
          <a:p>
            <a:pPr algn="l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000000"/>
                </a:solidFill>
                <a:latin typeface="Public Sans Italics"/>
              </a:rPr>
              <a:t> Technology and Innovation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741046" y="9871710"/>
            <a:ext cx="209843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Thin"/>
              </a:rPr>
              <a:t>4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79958" y="847725"/>
            <a:ext cx="6121003" cy="890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spc="-93">
                <a:solidFill>
                  <a:srgbClr val="36211B"/>
                </a:solidFill>
                <a:latin typeface="Times New Roman Bold"/>
              </a:rPr>
              <a:t>PROFIT AND LOSSES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8539" y="2148737"/>
            <a:ext cx="3796070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82928" indent="-291464" lvl="1">
              <a:lnSpc>
                <a:spcPts val="3779"/>
              </a:lnSpc>
              <a:buFont typeface="Arial"/>
              <a:buChar char="•"/>
            </a:pPr>
            <a:r>
              <a:rPr lang="en-US" sz="2699" spc="-53">
                <a:solidFill>
                  <a:srgbClr val="36211B"/>
                </a:solidFill>
                <a:latin typeface="Public Sans Bold"/>
              </a:rPr>
              <a:t>Revenue from Sales: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2546883"/>
            <a:ext cx="18288000" cy="182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39"/>
              </a:lnSpc>
            </a:pPr>
          </a:p>
          <a:p>
            <a:pPr algn="just">
              <a:lnSpc>
                <a:spcPts val="3639"/>
              </a:lnSpc>
            </a:pPr>
            <a:r>
              <a:rPr lang="en-US" sz="2599" spc="-51">
                <a:solidFill>
                  <a:srgbClr val="36211B"/>
                </a:solidFill>
                <a:latin typeface="Public Sans Bold"/>
              </a:rPr>
              <a:t>Profits:</a:t>
            </a:r>
            <a:r>
              <a:rPr lang="en-US" sz="2599" spc="-51">
                <a:solidFill>
                  <a:srgbClr val="36211B"/>
                </a:solidFill>
                <a:latin typeface="Public Sans"/>
              </a:rPr>
              <a:t> Revenue generated from the sale of merchandise contributes to profits. This includes sales through various channels such as online stores, physical retail outlets, stadium concessions, and third-party retailers.</a:t>
            </a:r>
          </a:p>
          <a:p>
            <a:pPr algn="just">
              <a:lnSpc>
                <a:spcPts val="3639"/>
              </a:lnSpc>
            </a:pPr>
            <a:r>
              <a:rPr lang="en-US" sz="2599" spc="-51">
                <a:solidFill>
                  <a:srgbClr val="36211B"/>
                </a:solidFill>
                <a:latin typeface="Public Sans"/>
              </a:rPr>
              <a:t>Losses: If merchandise sales are lower than expected or fail to cover production and operational costs, it can result in losses.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4652645"/>
            <a:ext cx="3576310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04518" indent="-302259" lvl="1">
              <a:lnSpc>
                <a:spcPts val="3919"/>
              </a:lnSpc>
              <a:buFont typeface="Arial"/>
              <a:buChar char="•"/>
            </a:pPr>
            <a:r>
              <a:rPr lang="en-US" sz="2799" spc="-55">
                <a:solidFill>
                  <a:srgbClr val="36211B"/>
                </a:solidFill>
                <a:latin typeface="Public Sans Bold"/>
              </a:rPr>
              <a:t>Production Costs: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539" y="5459044"/>
            <a:ext cx="18189461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36211B"/>
                </a:solidFill>
                <a:latin typeface="Public Sans Bold"/>
              </a:rPr>
              <a:t>Profits:</a:t>
            </a:r>
            <a:r>
              <a:rPr lang="en-US" sz="2400" spc="-48">
                <a:solidFill>
                  <a:srgbClr val="36211B"/>
                </a:solidFill>
                <a:latin typeface="Public Sans Thin"/>
              </a:rPr>
              <a:t> </a:t>
            </a:r>
            <a:r>
              <a:rPr lang="en-US" sz="2400" spc="-48">
                <a:solidFill>
                  <a:srgbClr val="36211B"/>
                </a:solidFill>
                <a:latin typeface="Public Sans"/>
              </a:rPr>
              <a:t>Efficient production processes, economies of scale, and strategic sourcing of materials can help reduce production costs, thereby increasing profits.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36211B"/>
                </a:solidFill>
                <a:latin typeface="Public Sans"/>
              </a:rPr>
              <a:t>Losses: High production costs, including expenses related to materials, labor, manufacturing overhead, and quality control, can eat into profits or result in losses if not properly managed</a:t>
            </a:r>
            <a:r>
              <a:rPr lang="en-US" sz="2400" spc="-48">
                <a:solidFill>
                  <a:srgbClr val="36211B"/>
                </a:solidFill>
                <a:latin typeface="Public Sans Thin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573" y="7378112"/>
            <a:ext cx="3370540" cy="398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 spc="-46">
                <a:solidFill>
                  <a:srgbClr val="36211B"/>
                </a:solidFill>
                <a:latin typeface="Public Sans Bold"/>
              </a:rPr>
              <a:t>Returns and Refunds: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539" y="8039881"/>
            <a:ext cx="17740943" cy="1672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Bold"/>
              </a:rPr>
              <a:t>Profits: </a:t>
            </a:r>
            <a:r>
              <a:rPr lang="en-US" sz="2400" spc="-48">
                <a:solidFill>
                  <a:srgbClr val="36211B"/>
                </a:solidFill>
                <a:latin typeface="Public Sans"/>
              </a:rPr>
              <a:t>Minimizing returns and refunds through quality control measures, accurate product descriptions, and excellent customer service can preserve profits.</a:t>
            </a:r>
          </a:p>
          <a:p>
            <a:pPr algn="just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"/>
              </a:rPr>
              <a:t>Losses: Excessive returns, refunds, and chargebacks due to product defects, shipping errors, or customer dissatisfaction canresult in losses and additional expenses.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1715" y="1172847"/>
            <a:ext cx="16922823" cy="7810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85"/>
              </a:lnSpc>
            </a:pPr>
          </a:p>
          <a:p>
            <a:pPr algn="just">
              <a:lnSpc>
                <a:spcPts val="4491"/>
              </a:lnSpc>
            </a:pPr>
            <a:r>
              <a:rPr lang="en-US" sz="3207" spc="-64">
                <a:solidFill>
                  <a:srgbClr val="000000"/>
                </a:solidFill>
                <a:latin typeface="Public Sans Bold"/>
              </a:rPr>
              <a:t>                                                                          FUNCTIONS USED IN CODES  :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Bold"/>
              </a:rPr>
              <a:t>    </a:t>
            </a:r>
            <a:r>
              <a:rPr lang="en-US" sz="2561" spc="-51">
                <a:solidFill>
                  <a:srgbClr val="000000"/>
                </a:solidFill>
                <a:latin typeface="Public Sans Bold"/>
              </a:rPr>
              <a:t> Team Class :  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includes the team data as team id,name</a:t>
            </a:r>
            <a:r>
              <a:rPr lang="en-US" sz="2561" spc="-51">
                <a:solidFill>
                  <a:srgbClr val="000000"/>
                </a:solidFill>
                <a:latin typeface="Public Sans Thin"/>
              </a:rPr>
              <a:t>    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Thin"/>
              </a:rPr>
              <a:t>     </a:t>
            </a:r>
            <a:r>
              <a:rPr lang="en-US" sz="2561" spc="-51">
                <a:solidFill>
                  <a:srgbClr val="000000"/>
                </a:solidFill>
                <a:latin typeface="Public Sans Bold"/>
              </a:rPr>
              <a:t>Merchandise Class : 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 represents</a:t>
            </a:r>
            <a:r>
              <a:rPr lang="en-US" sz="2561" spc="-51">
                <a:solidFill>
                  <a:srgbClr val="000000"/>
                </a:solidFill>
                <a:latin typeface="Public Sans Bold"/>
              </a:rPr>
              <a:t> 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merchandise id , name, actual price, selling price 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Bold"/>
              </a:rPr>
              <a:t>      Sales Class :   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represents sales , stores the merchandise and quantity sold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Thin"/>
              </a:rPr>
              <a:t>     </a:t>
            </a:r>
            <a:r>
              <a:rPr lang="en-US" sz="2561" spc="-51">
                <a:solidFill>
                  <a:srgbClr val="000000"/>
                </a:solidFill>
                <a:latin typeface="Public Sans Bold"/>
              </a:rPr>
              <a:t>Revenue Calculator Class :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Thin"/>
              </a:rPr>
              <a:t>    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- Calculates revenue and profit for a given team based on merchandise sales, production cost, and advertising cost.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 </a:t>
            </a:r>
            <a:r>
              <a:rPr lang="en-US" sz="2561" spc="-51">
                <a:solidFill>
                  <a:srgbClr val="000000"/>
                </a:solidFill>
                <a:latin typeface="Public Sans Bold"/>
              </a:rPr>
              <a:t>Functions :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save_data(data): Saves data to a JSON file.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 Bold"/>
              </a:rPr>
              <a:t>    -</a:t>
            </a:r>
            <a:r>
              <a:rPr lang="en-US" sz="2561" spc="-51">
                <a:solidFill>
                  <a:srgbClr val="000000"/>
                </a:solidFill>
                <a:latin typeface="Public Sans"/>
              </a:rPr>
              <a:t> load_data(): Loads data from a JSON file.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input_team_details(): Takes user input for team details and returns a Team object.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input_merchandise_details(): Takes user input for merchandise details and returns a Merchandise object.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input_costs(): Takes user input for production and advertising costs.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show_menu(): Displays the menu options for the user.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calculate_revenue_for_each_team(revenue_calculator, teams): Calculates revenue and profit for each team.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calculate_revenue_for_all_teams(revenue_calculator, teams): Calculates total revenue for all teams.</a:t>
            </a:r>
          </a:p>
          <a:p>
            <a:pPr algn="just">
              <a:lnSpc>
                <a:spcPts val="3585"/>
              </a:lnSpc>
              <a:spcBef>
                <a:spcPct val="0"/>
              </a:spcBef>
            </a:pPr>
            <a:r>
              <a:rPr lang="en-US" sz="2561" spc="-51">
                <a:solidFill>
                  <a:srgbClr val="000000"/>
                </a:solidFill>
                <a:latin typeface="Public Sans"/>
              </a:rPr>
              <a:t>    - main(): Main function to run the program, handling user inputs and interactions based on menu choices</a:t>
            </a:r>
            <a:r>
              <a:rPr lang="en-US" sz="2561" spc="-51">
                <a:solidFill>
                  <a:srgbClr val="000000"/>
                </a:solidFill>
                <a:latin typeface="Public Sans Thin"/>
              </a:rPr>
              <a:t>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1153" y="475357"/>
            <a:ext cx="18096847" cy="7499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Bold"/>
              </a:rPr>
              <a:t>  </a:t>
            </a:r>
            <a:r>
              <a:rPr lang="en-US" sz="2052" spc="-41">
                <a:solidFill>
                  <a:srgbClr val="000000"/>
                </a:solidFill>
                <a:latin typeface="Public Sans Bold"/>
              </a:rPr>
              <a:t>Data Management Functions: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-</a:t>
            </a:r>
            <a:r>
              <a:rPr lang="en-US" sz="2052" spc="-41">
                <a:solidFill>
                  <a:srgbClr val="000000"/>
                </a:solidFill>
                <a:latin typeface="Public Sans"/>
              </a:rPr>
              <a:t> save_data(data): Serializes Python objects into JSON format and saves them into a file named "data.json".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"/>
              </a:rPr>
              <a:t>   - load_data(): Loads data from the "data.json" file, deserializes it from JSON format, and returns the Python objects.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</a:p>
          <a:p>
            <a:pPr algn="l">
              <a:lnSpc>
                <a:spcPts val="3004"/>
              </a:lnSpc>
              <a:spcBef>
                <a:spcPct val="0"/>
              </a:spcBef>
            </a:pPr>
            <a:r>
              <a:rPr lang="en-US" sz="2146" spc="-42">
                <a:solidFill>
                  <a:srgbClr val="000000"/>
                </a:solidFill>
                <a:latin typeface="Public Sans Thin"/>
              </a:rPr>
              <a:t>   </a:t>
            </a:r>
            <a:r>
              <a:rPr lang="en-US" sz="2146" spc="-42">
                <a:solidFill>
                  <a:srgbClr val="000000"/>
                </a:solidFill>
                <a:latin typeface="Public Sans Bold"/>
              </a:rPr>
              <a:t>Input Functions :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-</a:t>
            </a:r>
            <a:r>
              <a:rPr lang="en-US" sz="2052" spc="-41">
                <a:solidFill>
                  <a:srgbClr val="000000"/>
                </a:solidFill>
                <a:latin typeface="Public Sans"/>
              </a:rPr>
              <a:t> input_team_details(): Prompts the user to input team details (ID and name) and returns a Team object.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"/>
              </a:rPr>
              <a:t>   - input_merchandise_details(): Prompts the user to input merchandise details (ID, name, prices, quantities) and returns a Merchandise object.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"/>
              </a:rPr>
              <a:t>   - input_costs(): Prompts the user to input production and advertising costs and returns the values.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</a:t>
            </a:r>
            <a:r>
              <a:rPr lang="en-US" sz="2052" spc="-41">
                <a:solidFill>
                  <a:srgbClr val="000000"/>
                </a:solidFill>
                <a:latin typeface="Public Sans Bold"/>
              </a:rPr>
              <a:t>Menu Functions :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-</a:t>
            </a:r>
            <a:r>
              <a:rPr lang="en-US" sz="2052" spc="-41">
                <a:solidFill>
                  <a:srgbClr val="000000"/>
                </a:solidFill>
                <a:latin typeface="Public Sans"/>
              </a:rPr>
              <a:t> show_menu(): Displays a menu of options for the user to choose from</a:t>
            </a:r>
            <a:r>
              <a:rPr lang="en-US" sz="2052" spc="-41">
                <a:solidFill>
                  <a:srgbClr val="000000"/>
                </a:solidFill>
                <a:latin typeface="Public Sans Thin"/>
              </a:rPr>
              <a:t>.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</a:t>
            </a:r>
            <a:r>
              <a:rPr lang="en-US" sz="2052" spc="-41">
                <a:solidFill>
                  <a:srgbClr val="000000"/>
                </a:solidFill>
                <a:latin typeface="Public Sans Bold"/>
              </a:rPr>
              <a:t>Revenue Calculation Functions :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 </a:t>
            </a:r>
            <a:r>
              <a:rPr lang="en-US" sz="2052" spc="-41">
                <a:solidFill>
                  <a:srgbClr val="000000"/>
                </a:solidFill>
                <a:latin typeface="Public Sans"/>
              </a:rPr>
              <a:t>calculate_revenue_for_each_team(revenue_calculator, teams): 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"/>
              </a:rPr>
              <a:t>    - calculate_revenue_for_all_teams(revenue_calculator, teams): 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</a:t>
            </a:r>
            <a:r>
              <a:rPr lang="en-US" sz="2052" spc="-41">
                <a:solidFill>
                  <a:srgbClr val="000000"/>
                </a:solidFill>
                <a:latin typeface="Public Sans Bold"/>
              </a:rPr>
              <a:t>Main Function :</a:t>
            </a:r>
          </a:p>
          <a:p>
            <a:pPr algn="l">
              <a:lnSpc>
                <a:spcPts val="2873"/>
              </a:lnSpc>
              <a:spcBef>
                <a:spcPct val="0"/>
              </a:spcBef>
            </a:pPr>
            <a:r>
              <a:rPr lang="en-US" sz="2052" spc="-41">
                <a:solidFill>
                  <a:srgbClr val="000000"/>
                </a:solidFill>
                <a:latin typeface="Public Sans Thin"/>
              </a:rPr>
              <a:t>    - </a:t>
            </a:r>
            <a:r>
              <a:rPr lang="en-US" sz="2052" spc="-41">
                <a:solidFill>
                  <a:srgbClr val="000000"/>
                </a:solidFill>
                <a:latin typeface="Public Sans"/>
              </a:rPr>
              <a:t>main(): The main function handels the entire program. It displays the menu, handles user input, and executes the corresponding actions based on the     user's choices.</a:t>
            </a:r>
          </a:p>
          <a:p>
            <a:pPr algn="l">
              <a:lnSpc>
                <a:spcPts val="2743"/>
              </a:lnSpc>
              <a:spcBef>
                <a:spcPct val="0"/>
              </a:spcBef>
            </a:pPr>
          </a:p>
          <a:p>
            <a:pPr algn="l">
              <a:lnSpc>
                <a:spcPts val="2743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91153" y="7603698"/>
            <a:ext cx="18096847" cy="2091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 Bold"/>
              </a:rPr>
              <a:t> User Interaction: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 Thin"/>
              </a:rPr>
              <a:t>    - </a:t>
            </a:r>
            <a:r>
              <a:rPr lang="en-US" sz="2400" spc="-48">
                <a:solidFill>
                  <a:srgbClr val="000000"/>
                </a:solidFill>
                <a:latin typeface="Public Sans"/>
              </a:rPr>
              <a:t>Provides a user-friendly interface through the menu system, guiding users through various operations such as inputting data, calculating revenue, saving/loading data, and exiting the program.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 spc="-48">
                <a:solidFill>
                  <a:srgbClr val="000000"/>
                </a:solidFill>
                <a:latin typeface="Public Sans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6939" y="4701442"/>
            <a:ext cx="6703914" cy="4198718"/>
          </a:xfrm>
          <a:custGeom>
            <a:avLst/>
            <a:gdLst/>
            <a:ahLst/>
            <a:cxnLst/>
            <a:rect r="r" b="b" t="t" l="l"/>
            <a:pathLst>
              <a:path h="4198718" w="6703914">
                <a:moveTo>
                  <a:pt x="0" y="0"/>
                </a:moveTo>
                <a:lnTo>
                  <a:pt x="6703913" y="0"/>
                </a:lnTo>
                <a:lnTo>
                  <a:pt x="6703913" y="4198718"/>
                </a:lnTo>
                <a:lnTo>
                  <a:pt x="0" y="41987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47" t="-2966" r="-1947" b="-842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06873" y="5143500"/>
            <a:ext cx="6929674" cy="4842952"/>
          </a:xfrm>
          <a:custGeom>
            <a:avLst/>
            <a:gdLst/>
            <a:ahLst/>
            <a:cxnLst/>
            <a:rect r="r" b="b" t="t" l="l"/>
            <a:pathLst>
              <a:path h="4842952" w="6929674">
                <a:moveTo>
                  <a:pt x="0" y="0"/>
                </a:moveTo>
                <a:lnTo>
                  <a:pt x="6929673" y="0"/>
                </a:lnTo>
                <a:lnTo>
                  <a:pt x="6929673" y="4842952"/>
                </a:lnTo>
                <a:lnTo>
                  <a:pt x="0" y="48429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147" r="0" b="-61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718731" y="9201150"/>
            <a:ext cx="209843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Thin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03518" y="575310"/>
            <a:ext cx="12480965" cy="804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spc="-93">
                <a:solidFill>
                  <a:srgbClr val="36211B"/>
                </a:solidFill>
                <a:latin typeface="Public Sans Bold"/>
              </a:rPr>
              <a:t>EXAMPLES OF MERCHANDISING BUSINESS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6939" y="2032757"/>
            <a:ext cx="17541061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  <a:spcBef>
                <a:spcPct val="0"/>
              </a:spcBef>
            </a:pPr>
            <a:r>
              <a:rPr lang="en-US" sz="2999" spc="-59">
                <a:solidFill>
                  <a:srgbClr val="36211B"/>
                </a:solidFill>
                <a:latin typeface="Public Sans"/>
              </a:rPr>
              <a:t>There are many examples of merchandising businesses. Some of them include clothing stores, drug stores, and grocery stores.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160864" y="8843010"/>
            <a:ext cx="2098436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Thin"/>
              </a:rPr>
              <a:t>6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056476" y="718649"/>
            <a:ext cx="9818014" cy="804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9"/>
              </a:lnSpc>
              <a:spcBef>
                <a:spcPct val="0"/>
              </a:spcBef>
            </a:pPr>
            <a:r>
              <a:rPr lang="en-US" sz="4699" spc="-93">
                <a:solidFill>
                  <a:srgbClr val="36211B"/>
                </a:solidFill>
                <a:latin typeface="Public Sans Bold"/>
              </a:rPr>
              <a:t>STRATEGIES OF MERCHANDISING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0092" y="2423794"/>
            <a:ext cx="8925759" cy="6665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Product Range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Licensing and Partnerships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Retail Distribution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Event Merchandising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E-Commerce Platforms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Personalization and Customisation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Marketing and Promotion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Revenue Sharing</a:t>
            </a:r>
          </a:p>
          <a:p>
            <a:pPr algn="l" marL="906770" indent="-453385" lvl="1">
              <a:lnSpc>
                <a:spcPts val="5879"/>
              </a:lnSpc>
              <a:buFont typeface="Arial"/>
              <a:buChar char="•"/>
            </a:pPr>
            <a:r>
              <a:rPr lang="en-US" sz="4199" spc="-83">
                <a:solidFill>
                  <a:srgbClr val="36211B"/>
                </a:solidFill>
                <a:latin typeface="Public Sans Italics"/>
              </a:rPr>
              <a:t>Brand Development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8E6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78322" y="8838248"/>
            <a:ext cx="25476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Medium"/>
              </a:rPr>
              <a:t>TEAM 21</a:t>
            </a:r>
          </a:p>
        </p:txBody>
      </p:sp>
      <p:sp>
        <p:nvSpPr>
          <p:cNvPr name="AutoShape 3" id="3"/>
          <p:cNvSpPr/>
          <p:nvPr/>
        </p:nvSpPr>
        <p:spPr>
          <a:xfrm>
            <a:off x="4825932" y="9074468"/>
            <a:ext cx="5588773" cy="0"/>
          </a:xfrm>
          <a:prstGeom prst="line">
            <a:avLst/>
          </a:prstGeom>
          <a:ln cap="flat" w="9525">
            <a:solidFill>
              <a:srgbClr val="36211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870204" y="4045453"/>
            <a:ext cx="12547592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00"/>
              </a:lnSpc>
            </a:pPr>
            <a:r>
              <a:rPr lang="en-US" sz="12000" spc="-480">
                <a:solidFill>
                  <a:srgbClr val="36211B"/>
                </a:solidFill>
                <a:latin typeface="Fraunces Light"/>
              </a:rPr>
              <a:t>THANK YOU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792480"/>
            <a:ext cx="2547610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spc="-48">
                <a:solidFill>
                  <a:srgbClr val="36211B"/>
                </a:solidFill>
                <a:latin typeface="Public Sans Medium"/>
              </a:rPr>
              <a:t>Marketing Course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9910777"/>
            <a:ext cx="18288000" cy="376223"/>
          </a:xfrm>
          <a:custGeom>
            <a:avLst/>
            <a:gdLst/>
            <a:ahLst/>
            <a:cxnLst/>
            <a:rect r="r" b="b" t="t" l="l"/>
            <a:pathLst>
              <a:path h="376223" w="18288000">
                <a:moveTo>
                  <a:pt x="0" y="0"/>
                </a:moveTo>
                <a:lnTo>
                  <a:pt x="18288000" y="0"/>
                </a:lnTo>
                <a:lnTo>
                  <a:pt x="18288000" y="376223"/>
                </a:lnTo>
                <a:lnTo>
                  <a:pt x="0" y="3762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31929" r="0" b="-1102351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DAGD3LbILHY</dc:identifier>
  <dcterms:modified xsi:type="dcterms:W3CDTF">2011-08-01T06:04:30Z</dcterms:modified>
  <cp:revision>1</cp:revision>
  <dc:title>Beige Green Simple Minimalist Social Media Marketing Project Presentation</dc:title>
</cp:coreProperties>
</file>

<file path=docProps/thumbnail.jpeg>
</file>